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6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94700"/>
  </p:normalViewPr>
  <p:slideViewPr>
    <p:cSldViewPr snapToGrid="0">
      <p:cViewPr varScale="1">
        <p:scale>
          <a:sx n="144" d="100"/>
          <a:sy n="144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A3E4-FC55-3A1B-8B97-A74EA1B9D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726F3-68EA-3EDA-E937-95F5697F1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Adnan Niazi</a:t>
            </a:r>
          </a:p>
          <a:p>
            <a:r>
              <a:rPr lang="en-US" b="1" dirty="0">
                <a:solidFill>
                  <a:schemeClr val="tx1"/>
                </a:solidFill>
              </a:rPr>
              <a:t>SLU Bioinformatics Infrastructure (SLUBI)</a:t>
            </a:r>
          </a:p>
        </p:txBody>
      </p:sp>
      <p:pic>
        <p:nvPicPr>
          <p:cNvPr id="5" name="Picture 4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A061082F-9E5E-6161-E203-3AA2ED81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707" y="1251288"/>
            <a:ext cx="1570608" cy="1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7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22E0-6901-3E63-AE11-92F56168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97" y="250004"/>
            <a:ext cx="8596668" cy="1320800"/>
          </a:xfrm>
        </p:spPr>
        <p:txBody>
          <a:bodyPr/>
          <a:lstStyle/>
          <a:p>
            <a:r>
              <a:rPr lang="en-US" dirty="0"/>
              <a:t>Command Line Structure</a:t>
            </a:r>
          </a:p>
        </p:txBody>
      </p:sp>
      <p:pic>
        <p:nvPicPr>
          <p:cNvPr id="11" name="Content Placeholder 10" descr="Red text on a black background&#10;&#10;Description automatically generated">
            <a:extLst>
              <a:ext uri="{FF2B5EF4-FFF2-40B4-BE49-F238E27FC236}">
                <a16:creationId xmlns:a16="http://schemas.microsoft.com/office/drawing/2014/main" id="{E438535E-DABC-518D-0365-42712B573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672" y="1207561"/>
            <a:ext cx="8085993" cy="356905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E6D198-87B9-7730-28BD-4FAE824CD73B}"/>
              </a:ext>
            </a:extLst>
          </p:cNvPr>
          <p:cNvSpPr txBox="1"/>
          <p:nvPr/>
        </p:nvSpPr>
        <p:spPr>
          <a:xfrm>
            <a:off x="659341" y="4776618"/>
            <a:ext cx="5294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  /Users/</a:t>
            </a:r>
            <a:r>
              <a:rPr lang="en-US" dirty="0" err="1"/>
              <a:t>johan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  /Users/</a:t>
            </a:r>
            <a:r>
              <a:rPr lang="en-US" dirty="0" err="1"/>
              <a:t>johan</a:t>
            </a:r>
            <a:r>
              <a:rPr lang="en-US" dirty="0"/>
              <a:t>/data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  </a:t>
            </a:r>
            <a:r>
              <a:rPr lang="en-US" dirty="0" err="1"/>
              <a:t>fileA.txt</a:t>
            </a:r>
            <a:r>
              <a:rPr lang="en-US" dirty="0"/>
              <a:t>  </a:t>
            </a:r>
            <a:r>
              <a:rPr lang="en-US" dirty="0" err="1"/>
              <a:t>newFile.txt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8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D795-A1E6-6E53-FBF3-94AB1965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439"/>
          </a:xfrm>
        </p:spPr>
        <p:txBody>
          <a:bodyPr/>
          <a:lstStyle/>
          <a:p>
            <a:r>
              <a:rPr lang="en-US" dirty="0"/>
              <a:t>Application - Read the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18DAB-8070-AC53-6B95-F01B662C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28" y="1385094"/>
            <a:ext cx="4507224" cy="40878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Help on using the command or application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Scroll up and down with the arrow keys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Quit by pressing </a:t>
            </a: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to launch: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$ man &lt;command&gt;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Examples: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$ man ls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$ man cp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35F74C-DF85-5199-5D07-90F8D3D5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534" y="1489497"/>
            <a:ext cx="7446586" cy="48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6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B433-6AC6-AE91-EFA0-25456D84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95" y="156238"/>
            <a:ext cx="8596668" cy="811428"/>
          </a:xfrm>
        </p:spPr>
        <p:txBody>
          <a:bodyPr/>
          <a:lstStyle/>
          <a:p>
            <a:r>
              <a:rPr lang="en-US" dirty="0"/>
              <a:t>Change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B5C7-C618-242B-4A83-18F319B9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46" y="1462639"/>
            <a:ext cx="8596668" cy="43378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Go to home directory (</a:t>
            </a:r>
            <a:r>
              <a:rPr lang="en-US" dirty="0" err="1">
                <a:solidFill>
                  <a:schemeClr val="tx1"/>
                </a:solidFill>
              </a:rPr>
              <a:t>adnan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cd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adnan</a:t>
            </a:r>
            <a:r>
              <a:rPr lang="en-US" dirty="0">
                <a:solidFill>
                  <a:schemeClr val="tx1"/>
                </a:solidFill>
              </a:rPr>
              <a:t> to data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cd data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data to </a:t>
            </a:r>
            <a:r>
              <a:rPr lang="en-US" dirty="0" err="1">
                <a:solidFill>
                  <a:schemeClr val="tx1"/>
                </a:solidFill>
              </a:rPr>
              <a:t>my_documents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cd ../</a:t>
            </a:r>
            <a:r>
              <a:rPr lang="en-US" b="1" dirty="0" err="1">
                <a:solidFill>
                  <a:srgbClr val="009999"/>
                </a:solidFill>
              </a:rPr>
              <a:t>my_documents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documents to </a:t>
            </a:r>
            <a:r>
              <a:rPr lang="en-US" dirty="0" err="1">
                <a:solidFill>
                  <a:schemeClr val="tx1"/>
                </a:solidFill>
              </a:rPr>
              <a:t>adnan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cd ..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anywhere to Users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cd /Users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6ED2B9-66D8-812E-9842-F8A505F88BBE}"/>
              </a:ext>
            </a:extLst>
          </p:cNvPr>
          <p:cNvGrpSpPr>
            <a:grpSpLocks/>
          </p:cNvGrpSpPr>
          <p:nvPr/>
        </p:nvGrpSpPr>
        <p:grpSpPr>
          <a:xfrm>
            <a:off x="6782668" y="397511"/>
            <a:ext cx="5346358" cy="3465130"/>
            <a:chOff x="6782668" y="397511"/>
            <a:chExt cx="5346358" cy="346513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D8D3BAA-DC46-3181-64AA-2422D6364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9283" y="872552"/>
              <a:ext cx="0" cy="56040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591695-46E8-8125-3DFF-0A91DE40E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6454" y="872552"/>
              <a:ext cx="0" cy="56040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03C5CB-FE90-455B-ECB9-C726C5010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1765" y="872552"/>
              <a:ext cx="0" cy="56040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A4488F-0CDA-CD0E-C415-0DBF18356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1999" y="1704806"/>
              <a:ext cx="0" cy="957989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161967-157A-EE56-70C4-44F5E7D42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88680" y="745093"/>
              <a:ext cx="0" cy="957989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63D9AC-B012-C9B5-41E4-C3B1BA84E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0382" y="2668633"/>
              <a:ext cx="0" cy="1136085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A53A1D-A24B-203F-B59A-AB1F0D202B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2668" y="459435"/>
              <a:ext cx="1556951" cy="515955"/>
              <a:chOff x="518985" y="1831828"/>
              <a:chExt cx="1556951" cy="5159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7390F7-9CD4-7C82-D78F-C03656D5EF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8985" y="1831828"/>
                <a:ext cx="1556951" cy="5159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29A95D-AA30-CDD2-67EF-4268CB298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9792" y="1889750"/>
                <a:ext cx="6832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D0CEEF-9233-0951-0236-D90C345FF5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8910090" y="451711"/>
              <a:ext cx="1796380" cy="515955"/>
              <a:chOff x="2646407" y="1824104"/>
              <a:chExt cx="1796380" cy="51595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AE54BF-A1DE-50FB-4966-66C3A2B282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60823" y="1824104"/>
                <a:ext cx="1677284" cy="5159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C6C91A-0C7F-E20D-50BF-5DEF14CBB0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6407" y="1890842"/>
                <a:ext cx="1796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my_documents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8626349-06AF-EC4F-1B2F-2A2D0BBAE3B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066344" y="397511"/>
              <a:ext cx="1062682" cy="577739"/>
              <a:chOff x="2261286" y="4473146"/>
              <a:chExt cx="1062682" cy="57773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009D6FB-4590-180F-871D-C5B143D5F2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61286" y="4473146"/>
                <a:ext cx="1062682" cy="57773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F8BF68-A10B-5624-CDCE-6367780DC4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9178" y="4561960"/>
                <a:ext cx="856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File D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52EF5A4-7DB3-4654-9145-26910FD3BF1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145857" y="1935923"/>
              <a:ext cx="1556951" cy="515955"/>
              <a:chOff x="2660823" y="1824104"/>
              <a:chExt cx="1556951" cy="51595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0E5953-D224-BC16-90CE-C764F403A9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60823" y="1824104"/>
                <a:ext cx="1556951" cy="5159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A0A141-AFF8-756F-3126-AB375AF5D2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1681" y="1890187"/>
                <a:ext cx="8980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adnan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9122BDA-55BC-A7A7-2A20-F6E9D6C50E0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426412" y="1942846"/>
              <a:ext cx="1556951" cy="515955"/>
              <a:chOff x="2660823" y="1824104"/>
              <a:chExt cx="1556951" cy="51595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72D2C10-399E-AF73-06B2-83A818F6E7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60823" y="1824104"/>
                <a:ext cx="1556951" cy="5159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75D486-0303-9A13-C766-BF238FE18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1630" y="1882026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johan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D67BB-2190-9391-6AB8-83A1BE2F4400}"/>
                </a:ext>
              </a:extLst>
            </p:cNvPr>
            <p:cNvGrpSpPr>
              <a:grpSpLocks/>
            </p:cNvGrpSpPr>
            <p:nvPr/>
          </p:nvGrpSpPr>
          <p:grpSpPr>
            <a:xfrm>
              <a:off x="9585798" y="3346686"/>
              <a:ext cx="1556951" cy="515955"/>
              <a:chOff x="2660823" y="1824104"/>
              <a:chExt cx="1556951" cy="51595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ED723B-46D8-6423-1BC3-342DD1735F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60823" y="1824104"/>
                <a:ext cx="1556951" cy="5159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373C6F-5295-CD2B-9007-253837351E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1937" y="1882026"/>
                <a:ext cx="8547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169A917-F8FE-F442-7CDA-D138B4BC5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5736" y="2891053"/>
              <a:ext cx="0" cy="45563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6DAFD3F-04F2-FA08-C7CD-3F2FAA2800F3}"/>
                </a:ext>
              </a:extLst>
            </p:cNvPr>
            <p:cNvCxnSpPr>
              <a:cxnSpLocks/>
            </p:cNvCxnSpPr>
            <p:nvPr/>
          </p:nvCxnSpPr>
          <p:spPr>
            <a:xfrm>
              <a:off x="8967675" y="2891053"/>
              <a:ext cx="226606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3731FE0-201C-83AD-2E8B-BB2C303A1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720" y="2460134"/>
              <a:ext cx="0" cy="43091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02BC2D-CB03-A3FB-3E02-77839FE29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9962" y="1432953"/>
              <a:ext cx="0" cy="50297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DD368CB-1398-7410-C237-F4331F13F2B9}"/>
                </a:ext>
              </a:extLst>
            </p:cNvPr>
            <p:cNvCxnSpPr>
              <a:cxnSpLocks/>
            </p:cNvCxnSpPr>
            <p:nvPr/>
          </p:nvCxnSpPr>
          <p:spPr>
            <a:xfrm>
              <a:off x="7441765" y="1432953"/>
              <a:ext cx="4194689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53D267-136E-996C-2A3F-0A85E73F84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7675" y="2460134"/>
              <a:ext cx="0" cy="43091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9F66E3-A509-62B3-6D84-7E1BB9A655F0}"/>
                </a:ext>
              </a:extLst>
            </p:cNvPr>
            <p:cNvCxnSpPr>
              <a:cxnSpLocks/>
            </p:cNvCxnSpPr>
            <p:nvPr/>
          </p:nvCxnSpPr>
          <p:spPr>
            <a:xfrm>
              <a:off x="9301999" y="2668633"/>
              <a:ext cx="1278383" cy="0"/>
            </a:xfrm>
            <a:prstGeom prst="line">
              <a:avLst/>
            </a:prstGeom>
            <a:ln w="476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0F6238-0023-583B-30AE-DC4DBB6690C9}"/>
                </a:ext>
              </a:extLst>
            </p:cNvPr>
            <p:cNvCxnSpPr>
              <a:cxnSpLocks/>
            </p:cNvCxnSpPr>
            <p:nvPr/>
          </p:nvCxnSpPr>
          <p:spPr>
            <a:xfrm>
              <a:off x="9301999" y="1704806"/>
              <a:ext cx="2575842" cy="0"/>
            </a:xfrm>
            <a:prstGeom prst="line">
              <a:avLst/>
            </a:prstGeom>
            <a:ln w="476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 descr="A screenshot of a computer&#10;&#10;Description automatically generated">
            <a:extLst>
              <a:ext uri="{FF2B5EF4-FFF2-40B4-BE49-F238E27FC236}">
                <a16:creationId xmlns:a16="http://schemas.microsoft.com/office/drawing/2014/main" id="{541F9453-A137-AE22-0124-5A1E3338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36" r="31001" b="27360"/>
          <a:stretch/>
        </p:blipFill>
        <p:spPr>
          <a:xfrm>
            <a:off x="3693111" y="2798868"/>
            <a:ext cx="5216978" cy="2903125"/>
          </a:xfrm>
          <a:prstGeom prst="rect">
            <a:avLst/>
          </a:prstGeom>
        </p:spPr>
      </p:pic>
      <p:pic>
        <p:nvPicPr>
          <p:cNvPr id="90" name="Picture 89" descr="A screenshot of a computer&#10;&#10;Description automatically generated">
            <a:extLst>
              <a:ext uri="{FF2B5EF4-FFF2-40B4-BE49-F238E27FC236}">
                <a16:creationId xmlns:a16="http://schemas.microsoft.com/office/drawing/2014/main" id="{B2C6AB84-D05B-B9D6-5093-D3A00554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00" r="22639" b="18123"/>
          <a:stretch/>
        </p:blipFill>
        <p:spPr>
          <a:xfrm>
            <a:off x="3693111" y="2821651"/>
            <a:ext cx="5216689" cy="2880339"/>
          </a:xfrm>
          <a:prstGeom prst="rect">
            <a:avLst/>
          </a:prstGeom>
        </p:spPr>
      </p:pic>
      <p:pic>
        <p:nvPicPr>
          <p:cNvPr id="94" name="Picture 93" descr="A screenshot of a computer&#10;&#10;Description automatically generated">
            <a:extLst>
              <a:ext uri="{FF2B5EF4-FFF2-40B4-BE49-F238E27FC236}">
                <a16:creationId xmlns:a16="http://schemas.microsoft.com/office/drawing/2014/main" id="{115E754C-8984-2FD9-9C88-D9480D68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56" t="-320" r="23937" b="20763"/>
          <a:stretch/>
        </p:blipFill>
        <p:spPr>
          <a:xfrm>
            <a:off x="3745764" y="2818305"/>
            <a:ext cx="5121189" cy="2798724"/>
          </a:xfrm>
          <a:prstGeom prst="rect">
            <a:avLst/>
          </a:prstGeom>
        </p:spPr>
      </p:pic>
      <p:pic>
        <p:nvPicPr>
          <p:cNvPr id="96" name="Picture 95" descr="A screenshot of a computer&#10;&#10;Description automatically generated">
            <a:extLst>
              <a:ext uri="{FF2B5EF4-FFF2-40B4-BE49-F238E27FC236}">
                <a16:creationId xmlns:a16="http://schemas.microsoft.com/office/drawing/2014/main" id="{E8678B9E-CA37-B7D4-41D2-FE3C01089B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52" r="23578" b="20443"/>
          <a:stretch/>
        </p:blipFill>
        <p:spPr>
          <a:xfrm>
            <a:off x="3702918" y="2805548"/>
            <a:ext cx="5164036" cy="2798724"/>
          </a:xfrm>
          <a:prstGeom prst="rect">
            <a:avLst/>
          </a:prstGeom>
        </p:spPr>
      </p:pic>
      <p:pic>
        <p:nvPicPr>
          <p:cNvPr id="98" name="Picture 97" descr="A screenshot of a computer&#10;&#10;Description automatically generated">
            <a:extLst>
              <a:ext uri="{FF2B5EF4-FFF2-40B4-BE49-F238E27FC236}">
                <a16:creationId xmlns:a16="http://schemas.microsoft.com/office/drawing/2014/main" id="{A2D03973-8594-C117-3F52-1E352D5F13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477" r="24263" b="18123"/>
          <a:stretch/>
        </p:blipFill>
        <p:spPr>
          <a:xfrm>
            <a:off x="3727323" y="2805548"/>
            <a:ext cx="5125232" cy="28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5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31829-27B5-6D67-CB65-D7A7E270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38F6-5F12-1448-97AF-A3509953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95" y="156238"/>
            <a:ext cx="8596668" cy="811428"/>
          </a:xfrm>
        </p:spPr>
        <p:txBody>
          <a:bodyPr/>
          <a:lstStyle/>
          <a:p>
            <a:r>
              <a:rPr lang="en-US" dirty="0"/>
              <a:t>Listing contents or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5D4A-A1D5-73C1-922E-D94DAF59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37" y="1378790"/>
            <a:ext cx="4139534" cy="43378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Listing the current directory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ls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Listing another directory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ls data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List with more detail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ls –l data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List with human readable file sizes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ls –</a:t>
            </a:r>
            <a:r>
              <a:rPr lang="en-US" b="1" dirty="0" err="1">
                <a:solidFill>
                  <a:srgbClr val="009999"/>
                </a:solidFill>
              </a:rPr>
              <a:t>lh</a:t>
            </a:r>
            <a:r>
              <a:rPr lang="en-US" b="1" dirty="0">
                <a:solidFill>
                  <a:srgbClr val="009999"/>
                </a:solidFill>
              </a:rPr>
              <a:t> data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49CF425-7988-9B20-E138-04AA337F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5" y="1608171"/>
            <a:ext cx="6189785" cy="3641657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960B239F-631C-6E9D-17D5-6D176845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1650999"/>
            <a:ext cx="7620000" cy="3556000"/>
          </a:xfrm>
          <a:prstGeom prst="rect">
            <a:avLst/>
          </a:prstGeom>
        </p:spPr>
      </p:pic>
      <p:pic>
        <p:nvPicPr>
          <p:cNvPr id="58" name="Picture 57" descr="A screenshot of a computer&#10;&#10;Description automatically generated">
            <a:extLst>
              <a:ext uri="{FF2B5EF4-FFF2-40B4-BE49-F238E27FC236}">
                <a16:creationId xmlns:a16="http://schemas.microsoft.com/office/drawing/2014/main" id="{21549D9D-A394-8026-ED1D-662FBBEED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1" y="1650999"/>
            <a:ext cx="7620000" cy="3556000"/>
          </a:xfrm>
          <a:prstGeom prst="rect">
            <a:avLst/>
          </a:prstGeom>
        </p:spPr>
      </p:pic>
      <p:pic>
        <p:nvPicPr>
          <p:cNvPr id="60" name="Picture 59" descr="A screenshot of a computer&#10;&#10;Description automatically generated">
            <a:extLst>
              <a:ext uri="{FF2B5EF4-FFF2-40B4-BE49-F238E27FC236}">
                <a16:creationId xmlns:a16="http://schemas.microsoft.com/office/drawing/2014/main" id="{77EB2164-0B2D-17DC-B497-EF88C845A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71" y="1650999"/>
            <a:ext cx="7620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2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A-F790-4E10-6BFA-5038A977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55" y="156238"/>
            <a:ext cx="8596668" cy="818452"/>
          </a:xfrm>
        </p:spPr>
        <p:txBody>
          <a:bodyPr/>
          <a:lstStyle/>
          <a:p>
            <a:r>
              <a:rPr lang="en-US" dirty="0"/>
              <a:t>Managing Text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BC5F0-B1FF-971D-0361-2BD54ED2F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27" y="1342137"/>
            <a:ext cx="5683273" cy="1863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$ less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filename.txt</a:t>
            </a:r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 for only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READING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file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Press </a:t>
            </a:r>
            <a:r>
              <a:rPr lang="en-US" sz="200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quit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Scroll with arrow keys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D5AD9D-C5DD-6C06-CE3B-FB2CFA09FE06}"/>
              </a:ext>
            </a:extLst>
          </p:cNvPr>
          <p:cNvSpPr txBox="1">
            <a:spLocks/>
          </p:cNvSpPr>
          <p:nvPr/>
        </p:nvSpPr>
        <p:spPr>
          <a:xfrm>
            <a:off x="412726" y="3745368"/>
            <a:ext cx="4380337" cy="2072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$ nano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filename.txt</a:t>
            </a:r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 for </a:t>
            </a: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WRITING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(and read) file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Exit with </a:t>
            </a:r>
            <a:r>
              <a:rPr lang="en-US" sz="2000" b="1" dirty="0">
                <a:solidFill>
                  <a:srgbClr val="009999"/>
                </a:solidFill>
              </a:rPr>
              <a:t>ctrl + x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Read more commands at the bottom of the screen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221E0CF-4B47-5BC2-BE54-2998A254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143" y="2219073"/>
            <a:ext cx="7620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3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827D-724B-9337-1069-A3E444A4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6782"/>
          </a:xfrm>
        </p:spPr>
        <p:txBody>
          <a:bodyPr/>
          <a:lstStyle/>
          <a:p>
            <a:r>
              <a:rPr lang="en-US" dirty="0"/>
              <a:t>More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1D4DA-570B-8C1A-4A1D-E4F2FEC65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86" y="1668220"/>
            <a:ext cx="5086226" cy="44210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Copy a file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cp </a:t>
            </a:r>
            <a:r>
              <a:rPr lang="en-US" b="1" dirty="0" err="1">
                <a:solidFill>
                  <a:srgbClr val="009999"/>
                </a:solidFill>
              </a:rPr>
              <a:t>testFile.txt</a:t>
            </a:r>
            <a:r>
              <a:rPr lang="en-US" b="1" dirty="0">
                <a:solidFill>
                  <a:srgbClr val="009999"/>
                </a:solidFill>
              </a:rPr>
              <a:t> testFile_2.txt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a directory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cp –r data data2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Move </a:t>
            </a:r>
            <a:r>
              <a:rPr lang="en-US" dirty="0" err="1">
                <a:solidFill>
                  <a:schemeClr val="tx1"/>
                </a:solidFill>
              </a:rPr>
              <a:t>testFile.txt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dirty="0" err="1">
                <a:solidFill>
                  <a:schemeClr val="tx1"/>
                </a:solidFill>
              </a:rPr>
              <a:t>originalFile.txt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mv </a:t>
            </a:r>
            <a:r>
              <a:rPr lang="en-US" b="1" dirty="0" err="1">
                <a:solidFill>
                  <a:srgbClr val="009999"/>
                </a:solidFill>
              </a:rPr>
              <a:t>testFile.txt</a:t>
            </a:r>
            <a:r>
              <a:rPr lang="en-US" b="1" dirty="0">
                <a:solidFill>
                  <a:srgbClr val="009999"/>
                </a:solidFill>
              </a:rPr>
              <a:t> </a:t>
            </a:r>
            <a:r>
              <a:rPr lang="en-US" b="1" dirty="0" err="1">
                <a:solidFill>
                  <a:srgbClr val="009999"/>
                </a:solidFill>
              </a:rPr>
              <a:t>originalFile.txt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Concatenate files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cat testFile1.txt testFile2.txt &gt; </a:t>
            </a:r>
            <a:r>
              <a:rPr lang="en-US" b="1" dirty="0" err="1">
                <a:solidFill>
                  <a:srgbClr val="009999"/>
                </a:solidFill>
              </a:rPr>
              <a:t>newFile.txt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Remove file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rm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9999"/>
                </a:solidFill>
              </a:rPr>
              <a:t>testFile_2.txt 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0EFDDD-DA0F-BD2A-3229-30C4E59B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92" y="967991"/>
            <a:ext cx="4939437" cy="55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1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693F-858E-9911-A250-60069349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8A40-B0DD-DBED-7795-CC712220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3440"/>
            <a:ext cx="5519280" cy="388077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Stream output to a file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 echo “create a new file” &gt; </a:t>
            </a:r>
            <a:r>
              <a:rPr lang="en-US" b="1" dirty="0" err="1">
                <a:solidFill>
                  <a:srgbClr val="009999"/>
                </a:solidFill>
              </a:rPr>
              <a:t>newFile.txt</a:t>
            </a:r>
            <a:endParaRPr lang="en-US" b="1" dirty="0">
              <a:solidFill>
                <a:srgbClr val="009999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Append output to the end of file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 echo “This is a new output line”&gt;&gt; </a:t>
            </a:r>
            <a:r>
              <a:rPr lang="en-US" b="1" dirty="0" err="1">
                <a:solidFill>
                  <a:srgbClr val="009999"/>
                </a:solidFill>
              </a:rPr>
              <a:t>newFile.txt</a:t>
            </a:r>
            <a:endParaRPr lang="en-US" b="1" dirty="0">
              <a:solidFill>
                <a:srgbClr val="009999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Input redirection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</a:rPr>
              <a:t>$ grep -</a:t>
            </a:r>
            <a:r>
              <a:rPr lang="en-US" b="1" dirty="0" err="1">
                <a:solidFill>
                  <a:srgbClr val="009999"/>
                </a:solidFill>
              </a:rPr>
              <a:t>i</a:t>
            </a:r>
            <a:r>
              <a:rPr lang="en-US" b="1" dirty="0">
                <a:solidFill>
                  <a:srgbClr val="009999"/>
                </a:solidFill>
              </a:rPr>
              <a:t> “New” &lt; </a:t>
            </a:r>
            <a:r>
              <a:rPr lang="en-US" b="1" dirty="0" err="1">
                <a:solidFill>
                  <a:srgbClr val="009999"/>
                </a:solidFill>
              </a:rPr>
              <a:t>newFile.txt</a:t>
            </a:r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DC7688A-3AF2-DCC8-A840-F3836F86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540"/>
          <a:stretch/>
        </p:blipFill>
        <p:spPr>
          <a:xfrm>
            <a:off x="6679406" y="2237172"/>
            <a:ext cx="4160229" cy="3082987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C889483B-7098-0BE2-BC41-D47A549A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394"/>
          <a:stretch/>
        </p:blipFill>
        <p:spPr>
          <a:xfrm>
            <a:off x="6281633" y="2237172"/>
            <a:ext cx="5720977" cy="34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0432-C9F6-EF75-7753-127A1A9C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CEE82-11A1-B4CB-9FB5-D6702B77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Case insens­itive search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009999"/>
                </a:solidFill>
                <a:effectLst/>
              </a:rPr>
              <a:t>grep -</a:t>
            </a:r>
            <a:r>
              <a:rPr lang="en-US" b="1" dirty="0" err="1">
                <a:solidFill>
                  <a:srgbClr val="009999"/>
                </a:solidFill>
                <a:effectLst/>
              </a:rPr>
              <a:t>i</a:t>
            </a:r>
            <a:endParaRPr lang="en-US" dirty="0"/>
          </a:p>
          <a:p>
            <a:pPr marL="0" indent="0" algn="l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Recursive search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009999"/>
                </a:solidFill>
                <a:effectLst/>
              </a:rPr>
              <a:t>grep -r</a:t>
            </a:r>
            <a:endParaRPr lang="en-US" dirty="0"/>
          </a:p>
          <a:p>
            <a:pPr marL="0" indent="0" algn="l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Inverted search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  <a:effectLst/>
              </a:rPr>
              <a:t>grep -v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70B06A-8210-AFD2-7514-311EBC51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82" y="1188900"/>
            <a:ext cx="4486820" cy="52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6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3B6D-757B-B25A-6006-1654F237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843-257B-8F48-DD67-141474FA1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09066" cy="388077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cmd1 | cmd2</a:t>
            </a: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Passes output from one program into another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Examples: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9999"/>
                </a:solidFill>
              </a:rPr>
              <a:t>$ cat </a:t>
            </a:r>
            <a:r>
              <a:rPr lang="en-US" sz="1800" b="1" dirty="0" err="1">
                <a:solidFill>
                  <a:srgbClr val="009999"/>
                </a:solidFill>
              </a:rPr>
              <a:t>textFile.txt</a:t>
            </a:r>
            <a:r>
              <a:rPr lang="en-US" sz="1800" b="1" dirty="0">
                <a:solidFill>
                  <a:srgbClr val="009999"/>
                </a:solidFill>
              </a:rPr>
              <a:t> | grep –</a:t>
            </a:r>
            <a:r>
              <a:rPr lang="en-US" sz="1800" b="1" dirty="0" err="1">
                <a:solidFill>
                  <a:srgbClr val="009999"/>
                </a:solidFill>
              </a:rPr>
              <a:t>i</a:t>
            </a:r>
            <a:r>
              <a:rPr lang="en-US" sz="1800" b="1" dirty="0">
                <a:solidFill>
                  <a:srgbClr val="009999"/>
                </a:solidFill>
              </a:rPr>
              <a:t> ‘find me’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9999"/>
                </a:solidFill>
              </a:rPr>
              <a:t>$ ls –l | less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9999"/>
                </a:solidFill>
              </a:rPr>
              <a:t>$ cat </a:t>
            </a:r>
            <a:r>
              <a:rPr lang="en-US" sz="1800" b="1" dirty="0" err="1">
                <a:solidFill>
                  <a:srgbClr val="009999"/>
                </a:solidFill>
              </a:rPr>
              <a:t>textFile</a:t>
            </a:r>
            <a:r>
              <a:rPr lang="en-US" b="1" dirty="0" err="1">
                <a:solidFill>
                  <a:srgbClr val="009999"/>
                </a:solidFill>
              </a:rPr>
              <a:t>.txt</a:t>
            </a:r>
            <a:r>
              <a:rPr lang="en-US" b="1" dirty="0">
                <a:solidFill>
                  <a:srgbClr val="009999"/>
                </a:solidFill>
              </a:rPr>
              <a:t> | tail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9999"/>
                </a:solidFill>
              </a:rPr>
              <a:t>$ cat </a:t>
            </a:r>
            <a:r>
              <a:rPr lang="en-US" sz="1800" b="1" dirty="0" err="1">
                <a:solidFill>
                  <a:srgbClr val="009999"/>
                </a:solidFill>
              </a:rPr>
              <a:t>textFile.txt</a:t>
            </a:r>
            <a:r>
              <a:rPr lang="en-US" sz="1800" b="1" dirty="0">
                <a:solidFill>
                  <a:srgbClr val="009999"/>
                </a:solidFill>
              </a:rPr>
              <a:t> | grep –</a:t>
            </a:r>
            <a:r>
              <a:rPr lang="en-US" sz="1800" b="1" dirty="0" err="1">
                <a:solidFill>
                  <a:srgbClr val="009999"/>
                </a:solidFill>
              </a:rPr>
              <a:t>i</a:t>
            </a:r>
            <a:r>
              <a:rPr lang="en-US" sz="1800" b="1" dirty="0">
                <a:solidFill>
                  <a:srgbClr val="009999"/>
                </a:solidFill>
              </a:rPr>
              <a:t> ‘search’ | </a:t>
            </a:r>
            <a:r>
              <a:rPr lang="en-US" sz="1800" b="1" dirty="0" err="1">
                <a:solidFill>
                  <a:srgbClr val="009999"/>
                </a:solidFill>
              </a:rPr>
              <a:t>wc</a:t>
            </a:r>
            <a:endParaRPr lang="en-US" sz="1800" b="1" dirty="0">
              <a:solidFill>
                <a:srgbClr val="009999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189CC51-F18A-749B-2208-6A551CD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037" y="1104730"/>
            <a:ext cx="4809066" cy="531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0B76-A6D6-2725-15D2-D277E6A9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83" y="277081"/>
            <a:ext cx="8596668" cy="1102265"/>
          </a:xfrm>
        </p:spPr>
        <p:txBody>
          <a:bodyPr/>
          <a:lstStyle/>
          <a:p>
            <a:r>
              <a:rPr lang="en-US" dirty="0"/>
              <a:t>Remote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D46E-6CB9-45C2-915C-3FFA7DAB8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7" y="1379346"/>
            <a:ext cx="4899501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SSH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Secure Shell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Encrypted connection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most common way of accessing servers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C8D39-175A-1015-04AA-C0ACEAB1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213" y="3120293"/>
            <a:ext cx="7772400" cy="3607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1E25B-5A29-575A-179F-09605DAEB080}"/>
              </a:ext>
            </a:extLst>
          </p:cNvPr>
          <p:cNvSpPr txBox="1"/>
          <p:nvPr/>
        </p:nvSpPr>
        <p:spPr>
          <a:xfrm>
            <a:off x="5202314" y="2950400"/>
            <a:ext cx="424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ssh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username@rackham.uppmax.uu.se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13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E3B2-75E0-87A1-2119-2BBFCA69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Linux?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5250-DC52-680A-E45B-58B4CD83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is an open-source operating system based on Unix</a:t>
            </a:r>
          </a:p>
          <a:p>
            <a:r>
              <a:rPr lang="en-US" dirty="0"/>
              <a:t>Developed by Linus Torvalds in 1991</a:t>
            </a:r>
          </a:p>
          <a:p>
            <a:r>
              <a:rPr lang="en-US" dirty="0"/>
              <a:t>It is free and open-source software (FOSS)</a:t>
            </a:r>
          </a:p>
          <a:p>
            <a:r>
              <a:rPr lang="en-US" dirty="0"/>
              <a:t>Known for its security, stability, and flexibility</a:t>
            </a:r>
          </a:p>
        </p:txBody>
      </p:sp>
    </p:spTree>
    <p:extLst>
      <p:ext uri="{BB962C8B-B14F-4D97-AF65-F5344CB8AC3E}">
        <p14:creationId xmlns:p14="http://schemas.microsoft.com/office/powerpoint/2010/main" val="407549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6ECD-7811-E477-1498-B1C6F717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78" y="2982541"/>
            <a:ext cx="2341074" cy="544113"/>
          </a:xfrm>
        </p:spPr>
        <p:txBody>
          <a:bodyPr>
            <a:normAutofit/>
          </a:bodyPr>
          <a:lstStyle/>
          <a:p>
            <a:r>
              <a:rPr lang="en-US" sz="2800" dirty="0"/>
              <a:t>More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8B232-5034-3372-062F-28FDB057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78" y="3687549"/>
            <a:ext cx="9283412" cy="255345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Practice </a:t>
            </a:r>
            <a:r>
              <a:rPr lang="en-US" dirty="0">
                <a:solidFill>
                  <a:srgbClr val="0070C0"/>
                </a:solidFill>
                <a:effectLst/>
                <a:latin typeface="Trebuchet MS" panose="020B0703020202090204" pitchFamily="34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effectLst/>
                <a:latin typeface="Trebuchet MS" panose="020B0703020202090204" pitchFamily="34" charset="0"/>
              </a:rPr>
              <a:t>swcarpentry.github.io</a:t>
            </a:r>
            <a:r>
              <a:rPr lang="en-US" dirty="0">
                <a:solidFill>
                  <a:srgbClr val="0070C0"/>
                </a:solidFill>
                <a:effectLst/>
                <a:latin typeface="Trebuchet MS" panose="020B0703020202090204" pitchFamily="34" charset="0"/>
              </a:rPr>
              <a:t>/shell-novice/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Summary </a:t>
            </a:r>
            <a:r>
              <a:rPr lang="en-US" dirty="0">
                <a:solidFill>
                  <a:srgbClr val="0070C0"/>
                </a:solidFill>
                <a:effectLst/>
                <a:latin typeface="Trebuchet MS" panose="020B0703020202090204" pitchFamily="34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effectLst/>
                <a:latin typeface="Trebuchet MS" panose="020B0703020202090204" pitchFamily="34" charset="0"/>
              </a:rPr>
              <a:t>swcarpentry.github.io</a:t>
            </a:r>
            <a:r>
              <a:rPr lang="en-US" dirty="0">
                <a:solidFill>
                  <a:srgbClr val="0070C0"/>
                </a:solidFill>
                <a:effectLst/>
                <a:latin typeface="Trebuchet MS" panose="020B0703020202090204" pitchFamily="34" charset="0"/>
              </a:rPr>
              <a:t>/shell-novice/</a:t>
            </a:r>
            <a:r>
              <a:rPr lang="en-US" dirty="0" err="1">
                <a:solidFill>
                  <a:srgbClr val="0070C0"/>
                </a:solidFill>
                <a:effectLst/>
                <a:latin typeface="Trebuchet MS" panose="020B0703020202090204" pitchFamily="34" charset="0"/>
              </a:rPr>
              <a:t>reference.html</a:t>
            </a:r>
            <a:endParaRPr lang="en-US" dirty="0">
              <a:solidFill>
                <a:srgbClr val="0070C0"/>
              </a:solidFill>
              <a:effectLst/>
              <a:latin typeface="Trebuchet MS" panose="020B0703020202090204" pitchFamily="34" charset="0"/>
            </a:endParaRPr>
          </a:p>
          <a:p>
            <a:r>
              <a:rPr lang="en-US" dirty="0" err="1">
                <a:latin typeface="Trebuchet MS" panose="020B0703020202090204" pitchFamily="34" charset="0"/>
              </a:rPr>
              <a:t>Cheatsheet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Trebuchet MS" panose="020B0703020202090204" pitchFamily="34" charset="0"/>
              </a:rPr>
              <a:t>cheatography.com</a:t>
            </a: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Trebuchet MS" panose="020B0703020202090204" pitchFamily="34" charset="0"/>
              </a:rPr>
              <a:t>davechild</a:t>
            </a: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/cheat-sheets/</a:t>
            </a:r>
            <a:r>
              <a:rPr lang="en-US" dirty="0" err="1">
                <a:solidFill>
                  <a:srgbClr val="0070C0"/>
                </a:solidFill>
                <a:latin typeface="Trebuchet MS" panose="020B0703020202090204" pitchFamily="34" charset="0"/>
              </a:rPr>
              <a:t>linux</a:t>
            </a: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-command-line</a:t>
            </a:r>
          </a:p>
          <a:p>
            <a:r>
              <a:rPr lang="en-US" dirty="0">
                <a:latin typeface="Trebuchet MS" panose="020B0703020202090204" pitchFamily="34" charset="0"/>
              </a:rPr>
              <a:t>Bioinformatics one-liners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Trebuchet MS" panose="020B0703020202090204" pitchFamily="34" charset="0"/>
              </a:rPr>
              <a:t>github.com</a:t>
            </a: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Trebuchet MS" panose="020B0703020202090204" pitchFamily="34" charset="0"/>
              </a:rPr>
              <a:t>stephenturner</a:t>
            </a: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Trebuchet MS" panose="020B0703020202090204" pitchFamily="34" charset="0"/>
              </a:rPr>
              <a:t>oneliners</a:t>
            </a:r>
            <a:endParaRPr lang="en-US" dirty="0">
              <a:solidFill>
                <a:srgbClr val="0070C0"/>
              </a:solidFill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Trebuchet MS" panose="020B0703020202090204" pitchFamily="34" charset="0"/>
              </a:rPr>
              <a:t>github.com</a:t>
            </a: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Trebuchet MS" panose="020B0703020202090204" pitchFamily="34" charset="0"/>
              </a:rPr>
              <a:t>crazyhottommy</a:t>
            </a:r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/bioinformatics-one-liners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DA175-B762-CC12-3816-C7FCE5ADD79B}"/>
              </a:ext>
            </a:extLst>
          </p:cNvPr>
          <p:cNvSpPr txBox="1">
            <a:spLocks/>
          </p:cNvSpPr>
          <p:nvPr/>
        </p:nvSpPr>
        <p:spPr>
          <a:xfrm>
            <a:off x="3865897" y="1779261"/>
            <a:ext cx="4221661" cy="7042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3436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E5A2-AB55-7752-1F49-CAF0A2A7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90" y="272249"/>
            <a:ext cx="8596668" cy="60664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04B44-3D5E-89AD-84A0-BAE583713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18587"/>
            <a:ext cx="8596668" cy="5530788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Make a folder with your name</a:t>
            </a:r>
          </a:p>
          <a:p>
            <a:pPr marL="0" indent="0" algn="l">
              <a:buNone/>
            </a:pPr>
            <a:r>
              <a:rPr lang="en-US" b="1" dirty="0" err="1">
                <a:solidFill>
                  <a:srgbClr val="397300"/>
                </a:solidFill>
                <a:effectLst/>
              </a:rPr>
              <a:t>mkdir</a:t>
            </a:r>
            <a:r>
              <a:rPr lang="en-US" b="1" dirty="0"/>
              <a:t> </a:t>
            </a:r>
            <a:r>
              <a:rPr lang="en-US" b="1" dirty="0" err="1"/>
              <a:t>yourname</a:t>
            </a:r>
            <a:r>
              <a:rPr lang="en-US" b="1" dirty="0"/>
              <a:t> </a:t>
            </a:r>
          </a:p>
          <a:p>
            <a:pPr algn="l">
              <a:buFont typeface="+mj-lt"/>
              <a:buAutoNum type="arabicPeriod" startAt="2"/>
            </a:pPr>
            <a:r>
              <a:rPr 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Navigate to your folder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397300"/>
                </a:solidFill>
                <a:effectLst/>
              </a:rPr>
              <a:t>cd</a:t>
            </a:r>
            <a:r>
              <a:rPr lang="en-US" b="1" dirty="0"/>
              <a:t> </a:t>
            </a:r>
            <a:r>
              <a:rPr lang="en-US" b="1" dirty="0" err="1"/>
              <a:t>yourname</a:t>
            </a:r>
            <a:r>
              <a:rPr lang="en-US" b="1" dirty="0"/>
              <a:t> </a:t>
            </a:r>
          </a:p>
          <a:p>
            <a:pPr algn="l">
              <a:buFont typeface="+mj-lt"/>
              <a:buAutoNum type="arabicPeriod" startAt="3"/>
            </a:pPr>
            <a:r>
              <a:rPr 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Create an empty file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397300"/>
                </a:solidFill>
                <a:effectLst/>
              </a:rPr>
              <a:t>nano</a:t>
            </a:r>
            <a:r>
              <a:rPr lang="en-US" b="1" dirty="0"/>
              <a:t> </a:t>
            </a:r>
            <a:r>
              <a:rPr lang="en-US" b="1" dirty="0" err="1"/>
              <a:t>randomfile</a:t>
            </a:r>
            <a:r>
              <a:rPr lang="en-US" b="1" dirty="0"/>
              <a:t> </a:t>
            </a:r>
          </a:p>
          <a:p>
            <a:pPr algn="l">
              <a:buFont typeface="+mj-lt"/>
              <a:buAutoNum type="arabicPeriod" startAt="4"/>
            </a:pPr>
            <a:r>
              <a:rPr 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Rename </a:t>
            </a:r>
            <a:r>
              <a:rPr lang="en-US" b="0" i="0" dirty="0" err="1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randomfile</a:t>
            </a:r>
            <a:endParaRPr lang="en-US" b="0" i="0" dirty="0">
              <a:solidFill>
                <a:srgbClr val="737373"/>
              </a:solidFill>
              <a:effectLst/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rgbClr val="397300"/>
                </a:solidFill>
                <a:effectLst/>
              </a:rPr>
              <a:t>mv</a:t>
            </a:r>
            <a:r>
              <a:rPr lang="en-US" b="1" dirty="0"/>
              <a:t> </a:t>
            </a:r>
            <a:r>
              <a:rPr lang="en-US" b="1" dirty="0" err="1"/>
              <a:t>randomfile</a:t>
            </a:r>
            <a:r>
              <a:rPr lang="en-US" b="1" dirty="0"/>
              <a:t> randomfile2 </a:t>
            </a:r>
          </a:p>
          <a:p>
            <a:pPr algn="l">
              <a:buFont typeface="+mj-lt"/>
              <a:buAutoNum type="arabicPeriod" startAt="5"/>
            </a:pPr>
            <a:r>
              <a:rPr 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Delete random file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397300"/>
                </a:solidFill>
                <a:effectLst/>
              </a:rPr>
              <a:t>rm</a:t>
            </a:r>
            <a:r>
              <a:rPr lang="en-US" b="1" dirty="0"/>
              <a:t> randomfile2 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Create a directory</a:t>
            </a:r>
          </a:p>
          <a:p>
            <a:pPr marL="0" indent="0" algn="l">
              <a:buNone/>
            </a:pPr>
            <a:r>
              <a:rPr lang="en-US" b="1" dirty="0" err="1">
                <a:solidFill>
                  <a:srgbClr val="397300"/>
                </a:solidFill>
                <a:effectLst/>
              </a:rPr>
              <a:t>mkdir</a:t>
            </a:r>
            <a:r>
              <a:rPr lang="en-US" b="1" dirty="0"/>
              <a:t> </a:t>
            </a:r>
            <a:r>
              <a:rPr lang="en-US" b="1" dirty="0" err="1"/>
              <a:t>randomdir</a:t>
            </a:r>
            <a:r>
              <a:rPr lang="en-US" b="1" dirty="0"/>
              <a:t> </a:t>
            </a:r>
          </a:p>
          <a:p>
            <a:pPr algn="l">
              <a:buFont typeface="+mj-lt"/>
              <a:buAutoNum type="arabicPeriod" startAt="7"/>
            </a:pPr>
            <a:r>
              <a:rPr lang="en-US" b="0" i="0" dirty="0">
                <a:solidFill>
                  <a:srgbClr val="737373"/>
                </a:solidFill>
                <a:effectLst/>
                <a:latin typeface="Helvetica Neue" panose="02000503000000020004" pitchFamily="2" charset="0"/>
              </a:rPr>
              <a:t>Delete the directory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397300"/>
                </a:solidFill>
                <a:effectLst/>
              </a:rPr>
              <a:t>rm</a:t>
            </a:r>
            <a:r>
              <a:rPr lang="en-US" b="1" dirty="0"/>
              <a:t> -r </a:t>
            </a:r>
            <a:r>
              <a:rPr lang="en-US" b="1" dirty="0" err="1"/>
              <a:t>randomdir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486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974F-1A44-00DB-C023-9A6D21DF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Linux?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B9B1-E148-0FDC-5478-3F821AF14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13938" cy="3880773"/>
          </a:xfrm>
        </p:spPr>
        <p:txBody>
          <a:bodyPr/>
          <a:lstStyle/>
          <a:p>
            <a:r>
              <a:rPr lang="en-US" dirty="0"/>
              <a:t>Widely used in HPC servers, cloud infrastructure, and embedded systems</a:t>
            </a:r>
          </a:p>
          <a:p>
            <a:r>
              <a:rPr lang="en-US" dirty="0"/>
              <a:t>Linux </a:t>
            </a:r>
            <a:r>
              <a:rPr lang="en-US" b="1" dirty="0"/>
              <a:t>command-line interface (CLI)</a:t>
            </a:r>
            <a:r>
              <a:rPr lang="en-US" dirty="0"/>
              <a:t> is a powerful environment for performing repetitive tasks, managing files, processing data, and running scripts.</a:t>
            </a:r>
          </a:p>
          <a:p>
            <a:r>
              <a:rPr lang="en-US" dirty="0"/>
              <a:t>Data management: Powerful tools for file handling, compression, and remote data transfer</a:t>
            </a:r>
          </a:p>
          <a:p>
            <a:r>
              <a:rPr lang="en-US" dirty="0"/>
              <a:t>Open-source Tools: Allows you to efficiently work with data, automate workflows, and handle large datasets.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386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80EE-77F6-DCDE-D3CE-3B4E3A3C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Linux vs. Other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43888-AF86-5127-4A59-B1E07F152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268411"/>
          </a:xfrm>
        </p:spPr>
        <p:txBody>
          <a:bodyPr/>
          <a:lstStyle/>
          <a:p>
            <a:r>
              <a:rPr lang="en-US" b="1" dirty="0"/>
              <a:t>Linux</a:t>
            </a:r>
            <a:r>
              <a:rPr lang="en-US" dirty="0"/>
              <a:t>: Open-source, highly customizable, secure</a:t>
            </a:r>
          </a:p>
          <a:p>
            <a:r>
              <a:rPr lang="en-US" b="1" dirty="0"/>
              <a:t>Windows</a:t>
            </a:r>
            <a:r>
              <a:rPr lang="en-US" dirty="0"/>
              <a:t>: Proprietary, user-friendly, widely used in desktops</a:t>
            </a:r>
          </a:p>
          <a:p>
            <a:r>
              <a:rPr lang="en-US" b="1" dirty="0"/>
              <a:t>macOS</a:t>
            </a:r>
            <a:r>
              <a:rPr lang="en-US" dirty="0"/>
              <a:t>: Based on Unix, proprietary, optimized for Apple hardware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5E08B0-E336-BCA7-666B-94B088CA063A}"/>
              </a:ext>
            </a:extLst>
          </p:cNvPr>
          <p:cNvSpPr txBox="1">
            <a:spLocks/>
          </p:cNvSpPr>
          <p:nvPr/>
        </p:nvSpPr>
        <p:spPr>
          <a:xfrm>
            <a:off x="761416" y="4620009"/>
            <a:ext cx="8596668" cy="14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Ubuntu:</a:t>
            </a:r>
            <a:r>
              <a:rPr lang="en-US" dirty="0"/>
              <a:t> User-friendly, great for beginners</a:t>
            </a:r>
          </a:p>
          <a:p>
            <a:r>
              <a:rPr lang="en-US" b="1" dirty="0"/>
              <a:t>Fedora:</a:t>
            </a:r>
            <a:r>
              <a:rPr lang="en-US" dirty="0"/>
              <a:t> Cutting-edge features, used by developers</a:t>
            </a:r>
          </a:p>
          <a:p>
            <a:r>
              <a:rPr lang="en-US" b="1" dirty="0"/>
              <a:t>CentOS:</a:t>
            </a:r>
            <a:r>
              <a:rPr lang="en-US" dirty="0"/>
              <a:t> Stable and widely used in servers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F24C4-6CBB-BE7F-E5C3-F3648A2B3222}"/>
              </a:ext>
            </a:extLst>
          </p:cNvPr>
          <p:cNvSpPr txBox="1"/>
          <p:nvPr/>
        </p:nvSpPr>
        <p:spPr>
          <a:xfrm>
            <a:off x="677334" y="3940645"/>
            <a:ext cx="6101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Linux Distributions </a:t>
            </a:r>
          </a:p>
        </p:txBody>
      </p:sp>
      <p:pic>
        <p:nvPicPr>
          <p:cNvPr id="7" name="Picture 6" descr="A logo with colorful arrows&#10;&#10;Description automatically generated">
            <a:extLst>
              <a:ext uri="{FF2B5EF4-FFF2-40B4-BE49-F238E27FC236}">
                <a16:creationId xmlns:a16="http://schemas.microsoft.com/office/drawing/2014/main" id="{D208B4FC-7BF9-8F6C-FDE6-910F9E96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18" b="13217"/>
          <a:stretch/>
        </p:blipFill>
        <p:spPr>
          <a:xfrm>
            <a:off x="6674193" y="5123640"/>
            <a:ext cx="1728145" cy="1340438"/>
          </a:xfrm>
          <a:prstGeom prst="rect">
            <a:avLst/>
          </a:prstGeom>
        </p:spPr>
      </p:pic>
      <p:pic>
        <p:nvPicPr>
          <p:cNvPr id="9" name="Picture 8" descr="A logo of a fedora company&#10;&#10;Description automatically generated">
            <a:extLst>
              <a:ext uri="{FF2B5EF4-FFF2-40B4-BE49-F238E27FC236}">
                <a16:creationId xmlns:a16="http://schemas.microsoft.com/office/drawing/2014/main" id="{2DB523F4-5353-DA1C-A443-97D7C227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73" t="7310" r="21569" b="7812"/>
          <a:stretch/>
        </p:blipFill>
        <p:spPr>
          <a:xfrm>
            <a:off x="8253408" y="4369555"/>
            <a:ext cx="1379125" cy="1172490"/>
          </a:xfrm>
          <a:prstGeom prst="rect">
            <a:avLst/>
          </a:prstGeom>
        </p:spPr>
      </p:pic>
      <p:pic>
        <p:nvPicPr>
          <p:cNvPr id="11" name="Picture 10" descr="A logo with a circle and a circle with a circle and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5261D03F-7B26-B5FF-F475-2886CCCD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152" t="11094" r="21501" b="21195"/>
          <a:stretch/>
        </p:blipFill>
        <p:spPr>
          <a:xfrm>
            <a:off x="6848704" y="3659189"/>
            <a:ext cx="1379125" cy="11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7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0136-B7F7-15E1-3BA2-EC5118CD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BCAF-1F8A-523E-670E-892E0A939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50244" cy="3880773"/>
          </a:xfrm>
        </p:spPr>
        <p:txBody>
          <a:bodyPr/>
          <a:lstStyle/>
          <a:p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Kernel:</a:t>
            </a:r>
            <a:r>
              <a:rPr lang="en-US" sz="1800" dirty="0"/>
              <a:t> The core of the OS, manages hardware resources.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Shell:</a:t>
            </a:r>
            <a:r>
              <a:rPr lang="en-US" sz="1800" dirty="0"/>
              <a:t> Interface between the user and the kernel, allows command execution.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File System:</a:t>
            </a:r>
            <a:r>
              <a:rPr lang="en-US" sz="1800" dirty="0"/>
              <a:t> Organizes and stores files in a hierarchical 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Graphical User Interface (optional):</a:t>
            </a:r>
            <a:r>
              <a:rPr lang="en-US" sz="1800" dirty="0"/>
              <a:t> User-friendly desktops like GNOME, KDE, etc.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66B1-E5EF-7823-8A37-1E333F95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File System / Directory Tree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3BBD3-C0F7-1C1C-5589-05FA4F80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4" y="1513491"/>
            <a:ext cx="8246960" cy="5344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C6BB92-CB20-489C-A435-6871E981CF14}"/>
              </a:ext>
            </a:extLst>
          </p:cNvPr>
          <p:cNvSpPr txBox="1"/>
          <p:nvPr/>
        </p:nvSpPr>
        <p:spPr>
          <a:xfrm>
            <a:off x="845484" y="3593116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directory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C7859B-4AAC-0D46-F9A7-9C25B920E479}"/>
              </a:ext>
            </a:extLst>
          </p:cNvPr>
          <p:cNvCxnSpPr/>
          <p:nvPr/>
        </p:nvCxnSpPr>
        <p:spPr>
          <a:xfrm>
            <a:off x="2729131" y="3797878"/>
            <a:ext cx="9639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49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BC5A-BC2E-23D1-2C36-CBCE6CFD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71" y="111211"/>
            <a:ext cx="3676782" cy="1244949"/>
          </a:xfrm>
        </p:spPr>
        <p:txBody>
          <a:bodyPr>
            <a:noAutofit/>
          </a:bodyPr>
          <a:lstStyle/>
          <a:p>
            <a:r>
              <a:rPr lang="en-US" sz="4000" b="1" dirty="0"/>
              <a:t>File System –</a:t>
            </a:r>
            <a:br>
              <a:rPr lang="en-US" sz="4000" b="1" dirty="0"/>
            </a:br>
            <a:r>
              <a:rPr lang="en-US" sz="4000" b="1" dirty="0"/>
              <a:t>Paths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4A74C7E-C774-4A07-15E6-5450848731AD}"/>
              </a:ext>
            </a:extLst>
          </p:cNvPr>
          <p:cNvCxnSpPr>
            <a:cxnSpLocks/>
          </p:cNvCxnSpPr>
          <p:nvPr/>
        </p:nvCxnSpPr>
        <p:spPr>
          <a:xfrm flipV="1">
            <a:off x="4769602" y="966952"/>
            <a:ext cx="0" cy="38922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1381BE-8342-A524-A24F-D5320113E577}"/>
              </a:ext>
            </a:extLst>
          </p:cNvPr>
          <p:cNvCxnSpPr>
            <a:cxnSpLocks/>
          </p:cNvCxnSpPr>
          <p:nvPr/>
        </p:nvCxnSpPr>
        <p:spPr>
          <a:xfrm flipH="1" flipV="1">
            <a:off x="6737587" y="2307052"/>
            <a:ext cx="2601" cy="33602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CC456DC-EBF7-741E-3312-53A78ED037BD}"/>
              </a:ext>
            </a:extLst>
          </p:cNvPr>
          <p:cNvCxnSpPr>
            <a:cxnSpLocks/>
          </p:cNvCxnSpPr>
          <p:nvPr/>
        </p:nvCxnSpPr>
        <p:spPr>
          <a:xfrm flipH="1" flipV="1">
            <a:off x="10219038" y="2299188"/>
            <a:ext cx="2601" cy="33602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7B8A557-2003-D4A6-C014-2F66D943307B}"/>
              </a:ext>
            </a:extLst>
          </p:cNvPr>
          <p:cNvCxnSpPr>
            <a:cxnSpLocks/>
          </p:cNvCxnSpPr>
          <p:nvPr/>
        </p:nvCxnSpPr>
        <p:spPr>
          <a:xfrm flipV="1">
            <a:off x="8591820" y="2299188"/>
            <a:ext cx="0" cy="56040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E820B74-05EC-E21F-3E58-61B4BEA51BDF}"/>
              </a:ext>
            </a:extLst>
          </p:cNvPr>
          <p:cNvCxnSpPr>
            <a:cxnSpLocks/>
          </p:cNvCxnSpPr>
          <p:nvPr/>
        </p:nvCxnSpPr>
        <p:spPr>
          <a:xfrm flipV="1">
            <a:off x="10508991" y="2299188"/>
            <a:ext cx="0" cy="56040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B0ECCD-F7B0-2D80-B0E4-190630ABDD38}"/>
              </a:ext>
            </a:extLst>
          </p:cNvPr>
          <p:cNvCxnSpPr>
            <a:cxnSpLocks/>
          </p:cNvCxnSpPr>
          <p:nvPr/>
        </p:nvCxnSpPr>
        <p:spPr>
          <a:xfrm flipV="1">
            <a:off x="6314302" y="2299188"/>
            <a:ext cx="0" cy="56040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BF3E619-57D4-729F-F66D-401E11C15B9A}"/>
              </a:ext>
            </a:extLst>
          </p:cNvPr>
          <p:cNvCxnSpPr>
            <a:cxnSpLocks/>
          </p:cNvCxnSpPr>
          <p:nvPr/>
        </p:nvCxnSpPr>
        <p:spPr>
          <a:xfrm flipV="1">
            <a:off x="8174536" y="3131442"/>
            <a:ext cx="0" cy="957989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5EC8AA-D4CC-0D90-F7B1-C16CF43328AB}"/>
              </a:ext>
            </a:extLst>
          </p:cNvPr>
          <p:cNvCxnSpPr>
            <a:cxnSpLocks/>
          </p:cNvCxnSpPr>
          <p:nvPr/>
        </p:nvCxnSpPr>
        <p:spPr>
          <a:xfrm flipV="1">
            <a:off x="10761217" y="2171729"/>
            <a:ext cx="0" cy="957989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0090C0-2D5E-D9F0-C06C-2777C42BC206}"/>
              </a:ext>
            </a:extLst>
          </p:cNvPr>
          <p:cNvCxnSpPr>
            <a:cxnSpLocks/>
          </p:cNvCxnSpPr>
          <p:nvPr/>
        </p:nvCxnSpPr>
        <p:spPr>
          <a:xfrm flipV="1">
            <a:off x="9452919" y="4095269"/>
            <a:ext cx="0" cy="195404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93AC58-6226-CD6F-EB7E-5CF3C7C334B3}"/>
              </a:ext>
            </a:extLst>
          </p:cNvPr>
          <p:cNvGrpSpPr/>
          <p:nvPr/>
        </p:nvGrpSpPr>
        <p:grpSpPr>
          <a:xfrm>
            <a:off x="5655205" y="1886071"/>
            <a:ext cx="1556951" cy="515955"/>
            <a:chOff x="518985" y="1831828"/>
            <a:chExt cx="1556951" cy="51595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D02457-8AE7-B034-ED96-20410F01A647}"/>
                </a:ext>
              </a:extLst>
            </p:cNvPr>
            <p:cNvSpPr/>
            <p:nvPr/>
          </p:nvSpPr>
          <p:spPr>
            <a:xfrm>
              <a:off x="518985" y="1831828"/>
              <a:ext cx="1556951" cy="5159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FAC10A-1040-4039-1E77-69375AE71BCE}"/>
                </a:ext>
              </a:extLst>
            </p:cNvPr>
            <p:cNvSpPr txBox="1"/>
            <p:nvPr/>
          </p:nvSpPr>
          <p:spPr>
            <a:xfrm>
              <a:off x="919792" y="188975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65F47C-AED8-F76D-3961-1C34BF287D3D}"/>
              </a:ext>
            </a:extLst>
          </p:cNvPr>
          <p:cNvGrpSpPr/>
          <p:nvPr/>
        </p:nvGrpSpPr>
        <p:grpSpPr>
          <a:xfrm>
            <a:off x="7797043" y="1878347"/>
            <a:ext cx="1556951" cy="515955"/>
            <a:chOff x="2660823" y="1824104"/>
            <a:chExt cx="1556951" cy="5159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C143B8-6438-575F-A82B-A45FE046787E}"/>
                </a:ext>
              </a:extLst>
            </p:cNvPr>
            <p:cNvSpPr/>
            <p:nvPr/>
          </p:nvSpPr>
          <p:spPr>
            <a:xfrm>
              <a:off x="2660823" y="1824104"/>
              <a:ext cx="1556951" cy="51595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6A442-5669-4236-7492-32F136FE9F65}"/>
                </a:ext>
              </a:extLst>
            </p:cNvPr>
            <p:cNvSpPr txBox="1"/>
            <p:nvPr/>
          </p:nvSpPr>
          <p:spPr>
            <a:xfrm>
              <a:off x="2724515" y="1882026"/>
              <a:ext cx="1438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ED373F-0E98-5C43-F916-310F3159AB82}"/>
              </a:ext>
            </a:extLst>
          </p:cNvPr>
          <p:cNvGrpSpPr/>
          <p:nvPr/>
        </p:nvGrpSpPr>
        <p:grpSpPr>
          <a:xfrm>
            <a:off x="9938881" y="1824147"/>
            <a:ext cx="1062682" cy="577739"/>
            <a:chOff x="2261286" y="4473146"/>
            <a:chExt cx="1062682" cy="57773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B8DBE0-D26B-1ACF-9A09-00AA05889417}"/>
                </a:ext>
              </a:extLst>
            </p:cNvPr>
            <p:cNvSpPr/>
            <p:nvPr/>
          </p:nvSpPr>
          <p:spPr>
            <a:xfrm>
              <a:off x="2261286" y="4473146"/>
              <a:ext cx="1062682" cy="5777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699C84-31EA-A8DE-F54C-8E719C2D2892}"/>
                </a:ext>
              </a:extLst>
            </p:cNvPr>
            <p:cNvSpPr txBox="1">
              <a:spLocks/>
            </p:cNvSpPr>
            <p:nvPr/>
          </p:nvSpPr>
          <p:spPr>
            <a:xfrm>
              <a:off x="2389178" y="4561960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File 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C3AF1F-AEC5-340D-D7A5-139A70F2E6C2}"/>
              </a:ext>
            </a:extLst>
          </p:cNvPr>
          <p:cNvGrpSpPr/>
          <p:nvPr/>
        </p:nvGrpSpPr>
        <p:grpSpPr>
          <a:xfrm>
            <a:off x="7018394" y="3362559"/>
            <a:ext cx="1556951" cy="515955"/>
            <a:chOff x="2660823" y="1824104"/>
            <a:chExt cx="1556951" cy="5159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520606-8FEE-C956-4C9F-EB54E3FAE522}"/>
                </a:ext>
              </a:extLst>
            </p:cNvPr>
            <p:cNvSpPr/>
            <p:nvPr/>
          </p:nvSpPr>
          <p:spPr>
            <a:xfrm>
              <a:off x="2660823" y="1824104"/>
              <a:ext cx="1556951" cy="51595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7AB65-3C1A-6CDA-7288-0F7D22B2B458}"/>
                </a:ext>
              </a:extLst>
            </p:cNvPr>
            <p:cNvSpPr txBox="1"/>
            <p:nvPr/>
          </p:nvSpPr>
          <p:spPr>
            <a:xfrm>
              <a:off x="2945596" y="1888949"/>
              <a:ext cx="89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adnan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1187DB-956F-DCA4-7EA8-329F8361F68D}"/>
              </a:ext>
            </a:extLst>
          </p:cNvPr>
          <p:cNvGrpSpPr/>
          <p:nvPr/>
        </p:nvGrpSpPr>
        <p:grpSpPr>
          <a:xfrm>
            <a:off x="9298949" y="3369482"/>
            <a:ext cx="1556951" cy="515955"/>
            <a:chOff x="2660823" y="1824104"/>
            <a:chExt cx="1556951" cy="5159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604ACC-64FA-10BB-1825-263CE9D92E4E}"/>
                </a:ext>
              </a:extLst>
            </p:cNvPr>
            <p:cNvSpPr/>
            <p:nvPr/>
          </p:nvSpPr>
          <p:spPr>
            <a:xfrm>
              <a:off x="2660823" y="1824104"/>
              <a:ext cx="1556951" cy="51595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5188C-02D0-0DBD-3901-A314FD38F3DC}"/>
                </a:ext>
              </a:extLst>
            </p:cNvPr>
            <p:cNvSpPr txBox="1"/>
            <p:nvPr/>
          </p:nvSpPr>
          <p:spPr>
            <a:xfrm>
              <a:off x="3061630" y="1882026"/>
              <a:ext cx="8130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johan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9B3056-78EF-2A72-861B-DD08AFF7C65D}"/>
              </a:ext>
            </a:extLst>
          </p:cNvPr>
          <p:cNvGrpSpPr/>
          <p:nvPr/>
        </p:nvGrpSpPr>
        <p:grpSpPr>
          <a:xfrm>
            <a:off x="8458335" y="4773322"/>
            <a:ext cx="1556951" cy="515955"/>
            <a:chOff x="2660823" y="1824104"/>
            <a:chExt cx="1556951" cy="51595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2D9B5A-5954-9D5B-12A6-6E1AA620E1E4}"/>
                </a:ext>
              </a:extLst>
            </p:cNvPr>
            <p:cNvSpPr/>
            <p:nvPr/>
          </p:nvSpPr>
          <p:spPr>
            <a:xfrm>
              <a:off x="2660823" y="1824104"/>
              <a:ext cx="1556951" cy="51595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1A4AD1-588C-E83F-DF20-53AB9E0DAAE1}"/>
                </a:ext>
              </a:extLst>
            </p:cNvPr>
            <p:cNvSpPr txBox="1"/>
            <p:nvPr/>
          </p:nvSpPr>
          <p:spPr>
            <a:xfrm>
              <a:off x="3011937" y="1882026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Users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499519-4C50-6811-5328-9552E2F64A7D}"/>
              </a:ext>
            </a:extLst>
          </p:cNvPr>
          <p:cNvGrpSpPr/>
          <p:nvPr/>
        </p:nvGrpSpPr>
        <p:grpSpPr>
          <a:xfrm>
            <a:off x="8459522" y="6061670"/>
            <a:ext cx="1556951" cy="515955"/>
            <a:chOff x="2660823" y="1824104"/>
            <a:chExt cx="1556951" cy="51595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A3F41C3-AB40-9153-A4BA-51B98DD80BA3}"/>
                </a:ext>
              </a:extLst>
            </p:cNvPr>
            <p:cNvSpPr/>
            <p:nvPr/>
          </p:nvSpPr>
          <p:spPr>
            <a:xfrm>
              <a:off x="2660823" y="1824104"/>
              <a:ext cx="1556951" cy="51595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0DE167-4FAD-7DD4-963E-6AC8A4B249BD}"/>
                </a:ext>
              </a:extLst>
            </p:cNvPr>
            <p:cNvSpPr txBox="1"/>
            <p:nvPr/>
          </p:nvSpPr>
          <p:spPr>
            <a:xfrm>
              <a:off x="3279574" y="1882026"/>
              <a:ext cx="255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00ED7D-5A5D-45C3-BA5D-380A50A50315}"/>
              </a:ext>
            </a:extLst>
          </p:cNvPr>
          <p:cNvCxnSpPr/>
          <p:nvPr/>
        </p:nvCxnSpPr>
        <p:spPr>
          <a:xfrm flipV="1">
            <a:off x="9078273" y="5289277"/>
            <a:ext cx="0" cy="772393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D21546A-4148-ED9B-E6EC-57D52AB4AE0F}"/>
              </a:ext>
            </a:extLst>
          </p:cNvPr>
          <p:cNvCxnSpPr>
            <a:cxnSpLocks/>
          </p:cNvCxnSpPr>
          <p:nvPr/>
        </p:nvCxnSpPr>
        <p:spPr>
          <a:xfrm flipV="1">
            <a:off x="9078273" y="4317689"/>
            <a:ext cx="0" cy="455633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BB4D04-EB27-65CD-C701-8769A4124DDA}"/>
              </a:ext>
            </a:extLst>
          </p:cNvPr>
          <p:cNvCxnSpPr/>
          <p:nvPr/>
        </p:nvCxnSpPr>
        <p:spPr>
          <a:xfrm>
            <a:off x="7840212" y="4317689"/>
            <a:ext cx="2266065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087417-3343-4F57-4688-41F85533BD2A}"/>
              </a:ext>
            </a:extLst>
          </p:cNvPr>
          <p:cNvCxnSpPr>
            <a:cxnSpLocks/>
          </p:cNvCxnSpPr>
          <p:nvPr/>
        </p:nvCxnSpPr>
        <p:spPr>
          <a:xfrm flipV="1">
            <a:off x="10112257" y="3886770"/>
            <a:ext cx="0" cy="430919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46F233-4F67-4962-1910-6C2CA05E42F7}"/>
              </a:ext>
            </a:extLst>
          </p:cNvPr>
          <p:cNvCxnSpPr>
            <a:cxnSpLocks/>
          </p:cNvCxnSpPr>
          <p:nvPr/>
        </p:nvCxnSpPr>
        <p:spPr>
          <a:xfrm flipV="1">
            <a:off x="7852499" y="2859589"/>
            <a:ext cx="0" cy="50297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FEF45E-EDF1-1CEA-BC57-DA1AC89009BD}"/>
              </a:ext>
            </a:extLst>
          </p:cNvPr>
          <p:cNvCxnSpPr>
            <a:cxnSpLocks/>
          </p:cNvCxnSpPr>
          <p:nvPr/>
        </p:nvCxnSpPr>
        <p:spPr>
          <a:xfrm>
            <a:off x="6314302" y="2859589"/>
            <a:ext cx="4194689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9C0F73-6330-047E-2772-0457B5311989}"/>
              </a:ext>
            </a:extLst>
          </p:cNvPr>
          <p:cNvCxnSpPr>
            <a:cxnSpLocks/>
          </p:cNvCxnSpPr>
          <p:nvPr/>
        </p:nvCxnSpPr>
        <p:spPr>
          <a:xfrm flipV="1">
            <a:off x="7840212" y="3886770"/>
            <a:ext cx="0" cy="430919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49D75-7E12-3AC6-2585-48FDDB9AA65A}"/>
              </a:ext>
            </a:extLst>
          </p:cNvPr>
          <p:cNvCxnSpPr/>
          <p:nvPr/>
        </p:nvCxnSpPr>
        <p:spPr>
          <a:xfrm>
            <a:off x="8174536" y="4095269"/>
            <a:ext cx="1278383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69CEA79-F956-8030-8410-2C67B9721191}"/>
              </a:ext>
            </a:extLst>
          </p:cNvPr>
          <p:cNvCxnSpPr>
            <a:cxnSpLocks/>
          </p:cNvCxnSpPr>
          <p:nvPr/>
        </p:nvCxnSpPr>
        <p:spPr>
          <a:xfrm>
            <a:off x="8174536" y="3131442"/>
            <a:ext cx="2575842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8C837C8-6613-E3C1-0037-A1DF679E4794}"/>
              </a:ext>
            </a:extLst>
          </p:cNvPr>
          <p:cNvCxnSpPr>
            <a:cxnSpLocks/>
          </p:cNvCxnSpPr>
          <p:nvPr/>
        </p:nvCxnSpPr>
        <p:spPr>
          <a:xfrm>
            <a:off x="6739212" y="2653648"/>
            <a:ext cx="3479826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3739FBE-4307-29E9-3E9D-AFDBE83143D0}"/>
              </a:ext>
            </a:extLst>
          </p:cNvPr>
          <p:cNvCxnSpPr>
            <a:cxnSpLocks/>
          </p:cNvCxnSpPr>
          <p:nvPr/>
        </p:nvCxnSpPr>
        <p:spPr>
          <a:xfrm flipV="1">
            <a:off x="7043176" y="966952"/>
            <a:ext cx="0" cy="38922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04F30FA-ABC8-CCFF-A913-96230545F33B}"/>
              </a:ext>
            </a:extLst>
          </p:cNvPr>
          <p:cNvCxnSpPr>
            <a:cxnSpLocks/>
          </p:cNvCxnSpPr>
          <p:nvPr/>
        </p:nvCxnSpPr>
        <p:spPr>
          <a:xfrm flipV="1">
            <a:off x="8960347" y="966952"/>
            <a:ext cx="0" cy="38922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C6FB1FF-9227-21D6-04CE-8869E14CAAA3}"/>
              </a:ext>
            </a:extLst>
          </p:cNvPr>
          <p:cNvGrpSpPr/>
          <p:nvPr/>
        </p:nvGrpSpPr>
        <p:grpSpPr>
          <a:xfrm>
            <a:off x="8411646" y="444777"/>
            <a:ext cx="1062682" cy="577739"/>
            <a:chOff x="2261286" y="4473146"/>
            <a:chExt cx="1062682" cy="57773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3E8C93B-761F-394F-C3AC-6E594E56A214}"/>
                </a:ext>
              </a:extLst>
            </p:cNvPr>
            <p:cNvSpPr/>
            <p:nvPr/>
          </p:nvSpPr>
          <p:spPr>
            <a:xfrm>
              <a:off x="2261286" y="4473146"/>
              <a:ext cx="1062682" cy="57773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66686D-1A61-276D-284D-D6E993489C11}"/>
                </a:ext>
              </a:extLst>
            </p:cNvPr>
            <p:cNvSpPr txBox="1">
              <a:spLocks/>
            </p:cNvSpPr>
            <p:nvPr/>
          </p:nvSpPr>
          <p:spPr>
            <a:xfrm>
              <a:off x="2389178" y="4561960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File C</a:t>
              </a:r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E5B13F-685B-C87D-34B1-76DCE358B9E8}"/>
              </a:ext>
            </a:extLst>
          </p:cNvPr>
          <p:cNvCxnSpPr>
            <a:cxnSpLocks/>
          </p:cNvCxnSpPr>
          <p:nvPr/>
        </p:nvCxnSpPr>
        <p:spPr>
          <a:xfrm flipV="1">
            <a:off x="6303855" y="1356172"/>
            <a:ext cx="0" cy="50297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6F626F0-6AD0-E584-C2B3-B5A20D130497}"/>
              </a:ext>
            </a:extLst>
          </p:cNvPr>
          <p:cNvCxnSpPr>
            <a:cxnSpLocks/>
          </p:cNvCxnSpPr>
          <p:nvPr/>
        </p:nvCxnSpPr>
        <p:spPr>
          <a:xfrm>
            <a:off x="4765658" y="1356172"/>
            <a:ext cx="4194689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DDD2B75-6695-68F3-9F18-2193539279FB}"/>
              </a:ext>
            </a:extLst>
          </p:cNvPr>
          <p:cNvGrpSpPr/>
          <p:nvPr/>
        </p:nvGrpSpPr>
        <p:grpSpPr>
          <a:xfrm>
            <a:off x="6543273" y="437029"/>
            <a:ext cx="1062682" cy="577739"/>
            <a:chOff x="2261286" y="4473146"/>
            <a:chExt cx="1062682" cy="57773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6443645-8D3E-A64B-CCDD-6EFAC83C88EA}"/>
                </a:ext>
              </a:extLst>
            </p:cNvPr>
            <p:cNvSpPr/>
            <p:nvPr/>
          </p:nvSpPr>
          <p:spPr>
            <a:xfrm>
              <a:off x="2261286" y="4473146"/>
              <a:ext cx="1062682" cy="57773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B096E13-AA90-2E72-09D9-EA2521896832}"/>
                </a:ext>
              </a:extLst>
            </p:cNvPr>
            <p:cNvSpPr txBox="1">
              <a:spLocks/>
            </p:cNvSpPr>
            <p:nvPr/>
          </p:nvSpPr>
          <p:spPr>
            <a:xfrm>
              <a:off x="2389178" y="4561960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File B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28A1BC-FE67-6FF3-290A-E1DC271F336B}"/>
              </a:ext>
            </a:extLst>
          </p:cNvPr>
          <p:cNvGrpSpPr/>
          <p:nvPr/>
        </p:nvGrpSpPr>
        <p:grpSpPr>
          <a:xfrm>
            <a:off x="4318140" y="445821"/>
            <a:ext cx="1062682" cy="577739"/>
            <a:chOff x="2261286" y="4473146"/>
            <a:chExt cx="1062682" cy="577739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D9FBCD1-6EBF-A9BE-3FE1-B8AB23781437}"/>
                </a:ext>
              </a:extLst>
            </p:cNvPr>
            <p:cNvSpPr/>
            <p:nvPr/>
          </p:nvSpPr>
          <p:spPr>
            <a:xfrm>
              <a:off x="2261286" y="4473146"/>
              <a:ext cx="1062682" cy="57773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984F9F9-F1B8-287F-42E1-6A901D2E424C}"/>
                </a:ext>
              </a:extLst>
            </p:cNvPr>
            <p:cNvSpPr txBox="1">
              <a:spLocks/>
            </p:cNvSpPr>
            <p:nvPr/>
          </p:nvSpPr>
          <p:spPr>
            <a:xfrm>
              <a:off x="2389178" y="4561960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File A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101E91B-0F25-D389-7794-4DD35BE5BB87}"/>
              </a:ext>
            </a:extLst>
          </p:cNvPr>
          <p:cNvSpPr txBox="1"/>
          <p:nvPr/>
        </p:nvSpPr>
        <p:spPr>
          <a:xfrm>
            <a:off x="1090513" y="1771619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Current working directory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DB459BA-E844-ADEB-F24D-82484B6345B9}"/>
              </a:ext>
            </a:extLst>
          </p:cNvPr>
          <p:cNvCxnSpPr/>
          <p:nvPr/>
        </p:nvCxnSpPr>
        <p:spPr>
          <a:xfrm flipV="1">
            <a:off x="1173896" y="2220533"/>
            <a:ext cx="4238367" cy="5019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A39E125-1298-C72B-BFDE-00057B8FB170}"/>
              </a:ext>
            </a:extLst>
          </p:cNvPr>
          <p:cNvSpPr txBox="1"/>
          <p:nvPr/>
        </p:nvSpPr>
        <p:spPr>
          <a:xfrm>
            <a:off x="478277" y="260626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Paths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23B05DA-64F9-3D0C-9EF1-A87E49372B7B}"/>
              </a:ext>
            </a:extLst>
          </p:cNvPr>
          <p:cNvSpPr txBox="1"/>
          <p:nvPr/>
        </p:nvSpPr>
        <p:spPr>
          <a:xfrm>
            <a:off x="954529" y="3067933"/>
            <a:ext cx="42383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Separation				/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Current directory		./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Parent directory		../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57B96A2-937F-F6BF-913E-622E5BF3D596}"/>
              </a:ext>
            </a:extLst>
          </p:cNvPr>
          <p:cNvSpPr txBox="1"/>
          <p:nvPr/>
        </p:nvSpPr>
        <p:spPr>
          <a:xfrm>
            <a:off x="445390" y="4381936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Absolute Paths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FE89B4C-1E4A-C7A8-3FA8-8A2CC903B8B5}"/>
              </a:ext>
            </a:extLst>
          </p:cNvPr>
          <p:cNvSpPr txBox="1"/>
          <p:nvPr/>
        </p:nvSpPr>
        <p:spPr>
          <a:xfrm>
            <a:off x="921642" y="4843601"/>
            <a:ext cx="42383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/Users/</a:t>
            </a:r>
            <a:r>
              <a:rPr lang="en-US" sz="2200" dirty="0" err="1">
                <a:solidFill>
                  <a:srgbClr val="0070C0"/>
                </a:solidFill>
              </a:rPr>
              <a:t>adnan</a:t>
            </a:r>
            <a:r>
              <a:rPr lang="en-US" sz="2200" dirty="0">
                <a:solidFill>
                  <a:srgbClr val="0070C0"/>
                </a:solidFill>
              </a:rPr>
              <a:t>/data/</a:t>
            </a:r>
            <a:r>
              <a:rPr lang="en-US" sz="2200" dirty="0" err="1">
                <a:solidFill>
                  <a:srgbClr val="0070C0"/>
                </a:solidFill>
              </a:rPr>
              <a:t>fileD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E4EE941-55B5-C2F1-B81C-377F14637755}"/>
              </a:ext>
            </a:extLst>
          </p:cNvPr>
          <p:cNvSpPr txBox="1"/>
          <p:nvPr/>
        </p:nvSpPr>
        <p:spPr>
          <a:xfrm>
            <a:off x="437250" y="5535773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Relative Paths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E9BA950-3132-6EA4-D61C-178594C8447D}"/>
              </a:ext>
            </a:extLst>
          </p:cNvPr>
          <p:cNvSpPr txBox="1"/>
          <p:nvPr/>
        </p:nvSpPr>
        <p:spPr>
          <a:xfrm>
            <a:off x="951726" y="5997438"/>
            <a:ext cx="42383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	../</a:t>
            </a:r>
            <a:r>
              <a:rPr lang="en-US" sz="2200" dirty="0" err="1">
                <a:solidFill>
                  <a:srgbClr val="FF0000"/>
                </a:solidFill>
              </a:rPr>
              <a:t>fileD</a:t>
            </a:r>
            <a:r>
              <a:rPr lang="en-US" sz="2200" dirty="0">
                <a:solidFill>
                  <a:srgbClr val="FF00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67668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CC32-7956-6C07-497F-615488B6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AE338-D0DC-2F20-B55D-8AF7427E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7703"/>
            <a:ext cx="9021470" cy="425365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Often called </a:t>
            </a:r>
            <a:r>
              <a:rPr lang="en-US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“command line”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Way to communicate with the system core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Bourne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shell (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Debian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Almquist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shell (dash)</a:t>
            </a:r>
          </a:p>
          <a:p>
            <a:r>
              <a:rPr lang="en-US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Bourne</a:t>
            </a: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-Again shell (bash)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 shell (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zsh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 shell (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csh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666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E8D9-3E28-CA3E-31E5-EE7C2F96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12" y="219182"/>
            <a:ext cx="8596668" cy="1320800"/>
          </a:xfrm>
        </p:spPr>
        <p:txBody>
          <a:bodyPr/>
          <a:lstStyle/>
          <a:p>
            <a:r>
              <a:rPr lang="en-US" dirty="0"/>
              <a:t>File Management Commands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EAB803-0311-CEB4-D90D-5DE3F351E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15527"/>
              </p:ext>
            </p:extLst>
          </p:nvPr>
        </p:nvGraphicFramePr>
        <p:xfrm>
          <a:off x="780836" y="1183092"/>
          <a:ext cx="8332340" cy="5455726"/>
        </p:xfrm>
        <a:graphic>
          <a:graphicData uri="http://schemas.openxmlformats.org/drawingml/2006/table">
            <a:tbl>
              <a:tblPr/>
              <a:tblGrid>
                <a:gridCol w="2343470">
                  <a:extLst>
                    <a:ext uri="{9D8B030D-6E8A-4147-A177-3AD203B41FA5}">
                      <a16:colId xmlns:a16="http://schemas.microsoft.com/office/drawing/2014/main" val="494415723"/>
                    </a:ext>
                  </a:extLst>
                </a:gridCol>
                <a:gridCol w="5988870">
                  <a:extLst>
                    <a:ext uri="{9D8B030D-6E8A-4147-A177-3AD203B41FA5}">
                      <a16:colId xmlns:a16="http://schemas.microsoft.com/office/drawing/2014/main" val="2504529205"/>
                    </a:ext>
                  </a:extLst>
                </a:gridCol>
              </a:tblGrid>
              <a:tr h="259156">
                <a:tc>
                  <a:txBody>
                    <a:bodyPr/>
                    <a:lstStyle/>
                    <a:p>
                      <a:r>
                        <a:rPr lang="en-US" sz="1800" b="1" dirty="0"/>
                        <a:t>Command</a:t>
                      </a:r>
                    </a:p>
                  </a:txBody>
                  <a:tcPr marL="57361" marR="57361" marT="28681" marB="28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What it does</a:t>
                      </a:r>
                    </a:p>
                  </a:txBody>
                  <a:tcPr marL="57361" marR="57361" marT="28681" marB="28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43253"/>
                  </a:ext>
                </a:extLst>
              </a:tr>
              <a:tr h="41572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ls</a:t>
                      </a:r>
                      <a:endParaRPr lang="en-US" sz="1800" dirty="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Lists the contents of the current directory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17921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mkdir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Creates a new directory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231613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mv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Moves or renames a file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097481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cp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Copies a file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260984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rm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Removes a file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941650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cat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Concatenates files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06227"/>
                  </a:ext>
                </a:extLst>
              </a:tr>
              <a:tr h="415728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less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Displays the contents of a file one page at a time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013423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head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Displays the first ten lines of a file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991233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tail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Displays the last ten lines of a file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271300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cd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Changes current working directory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89857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pwd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Prints working directory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700098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find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Finds files matching an expression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175058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grep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Searches a file for patterns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600381"/>
                  </a:ext>
                </a:extLst>
              </a:tr>
              <a:tr h="415728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wc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Counts the lines, words, and characters in a file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23788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kill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Stops a process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791400"/>
                  </a:ext>
                </a:extLst>
              </a:tr>
              <a:tr h="221362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jobs</a:t>
                      </a:r>
                      <a:endParaRPr lang="en-US" sz="1800">
                        <a:effectLst/>
                      </a:endParaRP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Lists the processes that are running  </a:t>
                      </a:r>
                    </a:p>
                  </a:txBody>
                  <a:tcPr marL="11950" marR="11950" marT="11950" marB="11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2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4661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2661</TotalTime>
  <Words>977</Words>
  <Application>Microsoft Macintosh PowerPoint</Application>
  <PresentationFormat>Widescreen</PresentationFormat>
  <Paragraphs>207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Helvetica Neue</vt:lpstr>
      <vt:lpstr>Trebuchet MS</vt:lpstr>
      <vt:lpstr>Wingdings 3</vt:lpstr>
      <vt:lpstr>Facet</vt:lpstr>
      <vt:lpstr>Introduction to Linux</vt:lpstr>
      <vt:lpstr>What is Linux?</vt:lpstr>
      <vt:lpstr>Why Learn Linux?</vt:lpstr>
      <vt:lpstr>Linux vs. Other Operating Systems</vt:lpstr>
      <vt:lpstr>Components of Linux</vt:lpstr>
      <vt:lpstr>File System / Directory Tree</vt:lpstr>
      <vt:lpstr>File System – Paths</vt:lpstr>
      <vt:lpstr>Shell</vt:lpstr>
      <vt:lpstr>File Management Commands</vt:lpstr>
      <vt:lpstr>Command Line Structure</vt:lpstr>
      <vt:lpstr>Application - Read the Manual</vt:lpstr>
      <vt:lpstr>Change directory</vt:lpstr>
      <vt:lpstr>Listing contents or files </vt:lpstr>
      <vt:lpstr>Managing Text files</vt:lpstr>
      <vt:lpstr>More Commands</vt:lpstr>
      <vt:lpstr>Streams</vt:lpstr>
      <vt:lpstr>Grep Commands</vt:lpstr>
      <vt:lpstr>Piping</vt:lpstr>
      <vt:lpstr>Remote Access</vt:lpstr>
      <vt:lpstr>More Reading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Adnan Niazi</dc:creator>
  <cp:lastModifiedBy>Adnan Niazi</cp:lastModifiedBy>
  <cp:revision>65</cp:revision>
  <dcterms:created xsi:type="dcterms:W3CDTF">2024-09-21T12:18:21Z</dcterms:created>
  <dcterms:modified xsi:type="dcterms:W3CDTF">2024-09-23T08:41:47Z</dcterms:modified>
</cp:coreProperties>
</file>